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4"/>
  </p:sldMasterIdLst>
  <p:notesMasterIdLst>
    <p:notesMasterId r:id="rId20"/>
  </p:notesMasterIdLst>
  <p:handoutMasterIdLst>
    <p:handoutMasterId r:id="rId21"/>
  </p:handoutMasterIdLst>
  <p:sldIdLst>
    <p:sldId id="279" r:id="rId5"/>
    <p:sldId id="283" r:id="rId6"/>
    <p:sldId id="308" r:id="rId7"/>
    <p:sldId id="329" r:id="rId8"/>
    <p:sldId id="335" r:id="rId9"/>
    <p:sldId id="330" r:id="rId10"/>
    <p:sldId id="343" r:id="rId11"/>
    <p:sldId id="344" r:id="rId12"/>
    <p:sldId id="331" r:id="rId13"/>
    <p:sldId id="345" r:id="rId14"/>
    <p:sldId id="346" r:id="rId15"/>
    <p:sldId id="349" r:id="rId16"/>
    <p:sldId id="348" r:id="rId17"/>
    <p:sldId id="350" r:id="rId18"/>
    <p:sldId id="34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84" autoAdjust="0"/>
    <p:restoredTop sz="91811" autoAdjust="0"/>
  </p:normalViewPr>
  <p:slideViewPr>
    <p:cSldViewPr snapToGrid="0">
      <p:cViewPr varScale="1">
        <p:scale>
          <a:sx n="115" d="100"/>
          <a:sy n="115" d="100"/>
        </p:scale>
        <p:origin x="1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 Haobo" userId="94b6349a-a7da-4e18-b7a6-b6072255c5c6" providerId="ADAL" clId="{A44FF221-042B-EB4B-B452-AD6F58ADED74}"/>
    <pc:docChg chg="undo custSel addSld modSld">
      <pc:chgData name="LI Haobo" userId="94b6349a-a7da-4e18-b7a6-b6072255c5c6" providerId="ADAL" clId="{A44FF221-042B-EB4B-B452-AD6F58ADED74}" dt="2023-05-18T10:53:23.174" v="411" actId="20577"/>
      <pc:docMkLst>
        <pc:docMk/>
      </pc:docMkLst>
      <pc:sldChg chg="addSp delSp modSp mod">
        <pc:chgData name="LI Haobo" userId="94b6349a-a7da-4e18-b7a6-b6072255c5c6" providerId="ADAL" clId="{A44FF221-042B-EB4B-B452-AD6F58ADED74}" dt="2023-05-18T10:50:42.860" v="383" actId="1076"/>
        <pc:sldMkLst>
          <pc:docMk/>
          <pc:sldMk cId="3398177689" sldId="344"/>
        </pc:sldMkLst>
        <pc:spChg chg="add mod">
          <ac:chgData name="LI Haobo" userId="94b6349a-a7da-4e18-b7a6-b6072255c5c6" providerId="ADAL" clId="{A44FF221-042B-EB4B-B452-AD6F58ADED74}" dt="2023-05-18T10:50:42.860" v="383" actId="1076"/>
          <ac:spMkLst>
            <pc:docMk/>
            <pc:sldMk cId="3398177689" sldId="344"/>
            <ac:spMk id="11" creationId="{DD2D7131-F729-1571-1964-D781D604293B}"/>
          </ac:spMkLst>
        </pc:spChg>
        <pc:picChg chg="mod">
          <ac:chgData name="LI Haobo" userId="94b6349a-a7da-4e18-b7a6-b6072255c5c6" providerId="ADAL" clId="{A44FF221-042B-EB4B-B452-AD6F58ADED74}" dt="2023-05-18T10:50:31.542" v="379" actId="1036"/>
          <ac:picMkLst>
            <pc:docMk/>
            <pc:sldMk cId="3398177689" sldId="344"/>
            <ac:picMk id="6" creationId="{AEB8CCC9-D3EA-9B45-9363-679F3C8C602A}"/>
          </ac:picMkLst>
        </pc:picChg>
        <pc:cxnChg chg="add del mod">
          <ac:chgData name="LI Haobo" userId="94b6349a-a7da-4e18-b7a6-b6072255c5c6" providerId="ADAL" clId="{A44FF221-042B-EB4B-B452-AD6F58ADED74}" dt="2023-05-18T10:50:11.557" v="375" actId="478"/>
          <ac:cxnSpMkLst>
            <pc:docMk/>
            <pc:sldMk cId="3398177689" sldId="344"/>
            <ac:cxnSpMk id="7" creationId="{65888C29-0523-A51F-0AA8-6991D0048C99}"/>
          </ac:cxnSpMkLst>
        </pc:cxnChg>
      </pc:sldChg>
      <pc:sldChg chg="addSp modSp mod">
        <pc:chgData name="LI Haobo" userId="94b6349a-a7da-4e18-b7a6-b6072255c5c6" providerId="ADAL" clId="{A44FF221-042B-EB4B-B452-AD6F58ADED74}" dt="2023-05-18T10:50:56.843" v="388" actId="1076"/>
        <pc:sldMkLst>
          <pc:docMk/>
          <pc:sldMk cId="2838491787" sldId="345"/>
        </pc:sldMkLst>
        <pc:spChg chg="add mod">
          <ac:chgData name="LI Haobo" userId="94b6349a-a7da-4e18-b7a6-b6072255c5c6" providerId="ADAL" clId="{A44FF221-042B-EB4B-B452-AD6F58ADED74}" dt="2023-05-18T10:50:56.843" v="388" actId="1076"/>
          <ac:spMkLst>
            <pc:docMk/>
            <pc:sldMk cId="2838491787" sldId="345"/>
            <ac:spMk id="2" creationId="{72046D9E-5B79-2ABE-1E4C-C80BD392361B}"/>
          </ac:spMkLst>
        </pc:spChg>
      </pc:sldChg>
      <pc:sldChg chg="addSp delSp modSp mod">
        <pc:chgData name="LI Haobo" userId="94b6349a-a7da-4e18-b7a6-b6072255c5c6" providerId="ADAL" clId="{A44FF221-042B-EB4B-B452-AD6F58ADED74}" dt="2023-05-18T10:52:48.608" v="395"/>
        <pc:sldMkLst>
          <pc:docMk/>
          <pc:sldMk cId="2101207219" sldId="346"/>
        </pc:sldMkLst>
        <pc:spChg chg="add del mod">
          <ac:chgData name="LI Haobo" userId="94b6349a-a7da-4e18-b7a6-b6072255c5c6" providerId="ADAL" clId="{A44FF221-042B-EB4B-B452-AD6F58ADED74}" dt="2023-05-18T10:51:08.879" v="390"/>
          <ac:spMkLst>
            <pc:docMk/>
            <pc:sldMk cId="2101207219" sldId="346"/>
            <ac:spMk id="2" creationId="{8CAB8BEC-F12E-994A-4979-24F3E4641956}"/>
          </ac:spMkLst>
        </pc:spChg>
        <pc:spChg chg="add del mod">
          <ac:chgData name="LI Haobo" userId="94b6349a-a7da-4e18-b7a6-b6072255c5c6" providerId="ADAL" clId="{A44FF221-042B-EB4B-B452-AD6F58ADED74}" dt="2023-05-18T10:52:48.608" v="395"/>
          <ac:spMkLst>
            <pc:docMk/>
            <pc:sldMk cId="2101207219" sldId="346"/>
            <ac:spMk id="4" creationId="{C9BE2761-66FE-3ED3-8FD5-2A9B7535C847}"/>
          </ac:spMkLst>
        </pc:spChg>
        <pc:picChg chg="add mod">
          <ac:chgData name="LI Haobo" userId="94b6349a-a7da-4e18-b7a6-b6072255c5c6" providerId="ADAL" clId="{A44FF221-042B-EB4B-B452-AD6F58ADED74}" dt="2023-05-18T10:52:40.644" v="392" actId="1035"/>
          <ac:picMkLst>
            <pc:docMk/>
            <pc:sldMk cId="2101207219" sldId="346"/>
            <ac:picMk id="3" creationId="{580BEA3D-86BD-E523-6F68-659A08A1F60A}"/>
          </ac:picMkLst>
        </pc:picChg>
        <pc:picChg chg="del mod">
          <ac:chgData name="LI Haobo" userId="94b6349a-a7da-4e18-b7a6-b6072255c5c6" providerId="ADAL" clId="{A44FF221-042B-EB4B-B452-AD6F58ADED74}" dt="2023-05-18T10:33:01.597" v="352" actId="478"/>
          <ac:picMkLst>
            <pc:docMk/>
            <pc:sldMk cId="2101207219" sldId="346"/>
            <ac:picMk id="13" creationId="{16D2B711-F597-67AC-2576-18C6259F3E1C}"/>
          </ac:picMkLst>
        </pc:picChg>
      </pc:sldChg>
      <pc:sldChg chg="addSp delSp modSp mod">
        <pc:chgData name="LI Haobo" userId="94b6349a-a7da-4e18-b7a6-b6072255c5c6" providerId="ADAL" clId="{A44FF221-042B-EB4B-B452-AD6F58ADED74}" dt="2023-05-18T10:34:12.095" v="371" actId="1076"/>
        <pc:sldMkLst>
          <pc:docMk/>
          <pc:sldMk cId="1475116443" sldId="348"/>
        </pc:sldMkLst>
        <pc:picChg chg="del">
          <ac:chgData name="LI Haobo" userId="94b6349a-a7da-4e18-b7a6-b6072255c5c6" providerId="ADAL" clId="{A44FF221-042B-EB4B-B452-AD6F58ADED74}" dt="2023-05-18T10:33:53.134" v="364" actId="478"/>
          <ac:picMkLst>
            <pc:docMk/>
            <pc:sldMk cId="1475116443" sldId="348"/>
            <ac:picMk id="4" creationId="{7E22D124-2DCD-E844-A4A2-96278E51BAFB}"/>
          </ac:picMkLst>
        </pc:picChg>
        <pc:picChg chg="add mod modCrop">
          <ac:chgData name="LI Haobo" userId="94b6349a-a7da-4e18-b7a6-b6072255c5c6" providerId="ADAL" clId="{A44FF221-042B-EB4B-B452-AD6F58ADED74}" dt="2023-05-18T10:34:12.095" v="371" actId="1076"/>
          <ac:picMkLst>
            <pc:docMk/>
            <pc:sldMk cId="1475116443" sldId="348"/>
            <ac:picMk id="11" creationId="{240A27EC-9253-DF9C-7C30-F6668DDA8EA5}"/>
          </ac:picMkLst>
        </pc:picChg>
      </pc:sldChg>
      <pc:sldChg chg="modSp mod">
        <pc:chgData name="LI Haobo" userId="94b6349a-a7da-4e18-b7a6-b6072255c5c6" providerId="ADAL" clId="{A44FF221-042B-EB4B-B452-AD6F58ADED74}" dt="2023-05-18T10:53:23.174" v="411" actId="20577"/>
        <pc:sldMkLst>
          <pc:docMk/>
          <pc:sldMk cId="311365300" sldId="349"/>
        </pc:sldMkLst>
        <pc:spChg chg="mod">
          <ac:chgData name="LI Haobo" userId="94b6349a-a7da-4e18-b7a6-b6072255c5c6" providerId="ADAL" clId="{A44FF221-042B-EB4B-B452-AD6F58ADED74}" dt="2023-05-18T10:53:23.174" v="411" actId="20577"/>
          <ac:spMkLst>
            <pc:docMk/>
            <pc:sldMk cId="311365300" sldId="349"/>
            <ac:spMk id="14" creationId="{9291B93D-DE7D-8EEF-A73F-9DACA9CCF63F}"/>
          </ac:spMkLst>
        </pc:spChg>
      </pc:sldChg>
      <pc:sldChg chg="addSp delSp modSp add mod modNotesTx">
        <pc:chgData name="LI Haobo" userId="94b6349a-a7da-4e18-b7a6-b6072255c5c6" providerId="ADAL" clId="{A44FF221-042B-EB4B-B452-AD6F58ADED74}" dt="2023-05-18T08:59:21.017" v="349" actId="1076"/>
        <pc:sldMkLst>
          <pc:docMk/>
          <pc:sldMk cId="1057440087" sldId="350"/>
        </pc:sldMkLst>
        <pc:spChg chg="del">
          <ac:chgData name="LI Haobo" userId="94b6349a-a7da-4e18-b7a6-b6072255c5c6" providerId="ADAL" clId="{A44FF221-042B-EB4B-B452-AD6F58ADED74}" dt="2023-05-18T08:47:45.047" v="16" actId="478"/>
          <ac:spMkLst>
            <pc:docMk/>
            <pc:sldMk cId="1057440087" sldId="350"/>
            <ac:spMk id="2" creationId="{30244EC2-60FD-F681-7F64-5C4A18251BD9}"/>
          </ac:spMkLst>
        </pc:spChg>
        <pc:spChg chg="del">
          <ac:chgData name="LI Haobo" userId="94b6349a-a7da-4e18-b7a6-b6072255c5c6" providerId="ADAL" clId="{A44FF221-042B-EB4B-B452-AD6F58ADED74}" dt="2023-05-18T08:47:41.651" v="12" actId="478"/>
          <ac:spMkLst>
            <pc:docMk/>
            <pc:sldMk cId="1057440087" sldId="350"/>
            <ac:spMk id="3" creationId="{8EA369DB-D31F-3345-AC1E-578C0815334B}"/>
          </ac:spMkLst>
        </pc:spChg>
        <pc:spChg chg="mod">
          <ac:chgData name="LI Haobo" userId="94b6349a-a7da-4e18-b7a6-b6072255c5c6" providerId="ADAL" clId="{A44FF221-042B-EB4B-B452-AD6F58ADED74}" dt="2023-05-18T08:47:37.626" v="11" actId="20577"/>
          <ac:spMkLst>
            <pc:docMk/>
            <pc:sldMk cId="1057440087" sldId="350"/>
            <ac:spMk id="6" creationId="{7C5AEACE-1EEE-6EA8-713E-AE75E63E3113}"/>
          </ac:spMkLst>
        </pc:spChg>
        <pc:spChg chg="del">
          <ac:chgData name="LI Haobo" userId="94b6349a-a7da-4e18-b7a6-b6072255c5c6" providerId="ADAL" clId="{A44FF221-042B-EB4B-B452-AD6F58ADED74}" dt="2023-05-18T08:47:44.676" v="15" actId="478"/>
          <ac:spMkLst>
            <pc:docMk/>
            <pc:sldMk cId="1057440087" sldId="350"/>
            <ac:spMk id="7" creationId="{EFA8EE62-933E-1D0F-435A-C4A606837EC2}"/>
          </ac:spMkLst>
        </pc:spChg>
        <pc:spChg chg="add del mod">
          <ac:chgData name="LI Haobo" userId="94b6349a-a7da-4e18-b7a6-b6072255c5c6" providerId="ADAL" clId="{A44FF221-042B-EB4B-B452-AD6F58ADED74}" dt="2023-05-18T08:47:43.591" v="13" actId="478"/>
          <ac:spMkLst>
            <pc:docMk/>
            <pc:sldMk cId="1057440087" sldId="350"/>
            <ac:spMk id="11" creationId="{D6E2CEBE-D581-4EE4-1F72-44F94785CF96}"/>
          </ac:spMkLst>
        </pc:spChg>
        <pc:spChg chg="add mod">
          <ac:chgData name="LI Haobo" userId="94b6349a-a7da-4e18-b7a6-b6072255c5c6" providerId="ADAL" clId="{A44FF221-042B-EB4B-B452-AD6F58ADED74}" dt="2023-05-18T08:59:21.017" v="349" actId="1076"/>
          <ac:spMkLst>
            <pc:docMk/>
            <pc:sldMk cId="1057440087" sldId="350"/>
            <ac:spMk id="12" creationId="{E6269D23-9828-FD76-CD5E-1384E58F7105}"/>
          </ac:spMkLst>
        </pc:spChg>
        <pc:picChg chg="del">
          <ac:chgData name="LI Haobo" userId="94b6349a-a7da-4e18-b7a6-b6072255c5c6" providerId="ADAL" clId="{A44FF221-042B-EB4B-B452-AD6F58ADED74}" dt="2023-05-18T08:47:44.074" v="14" actId="478"/>
          <ac:picMkLst>
            <pc:docMk/>
            <pc:sldMk cId="1057440087" sldId="350"/>
            <ac:picMk id="4" creationId="{7E22D124-2DCD-E844-A4A2-96278E51BAFB}"/>
          </ac:picMkLst>
        </pc:picChg>
        <pc:picChg chg="del">
          <ac:chgData name="LI Haobo" userId="94b6349a-a7da-4e18-b7a6-b6072255c5c6" providerId="ADAL" clId="{A44FF221-042B-EB4B-B452-AD6F58ADED74}" dt="2023-05-18T08:47:45.756" v="17" actId="478"/>
          <ac:picMkLst>
            <pc:docMk/>
            <pc:sldMk cId="1057440087" sldId="350"/>
            <ac:picMk id="9" creationId="{5A113055-EBAC-4BC2-74B8-999E652FF9B3}"/>
          </ac:picMkLst>
        </pc:picChg>
        <pc:picChg chg="del">
          <ac:chgData name="LI Haobo" userId="94b6349a-a7da-4e18-b7a6-b6072255c5c6" providerId="ADAL" clId="{A44FF221-042B-EB4B-B452-AD6F58ADED74}" dt="2023-05-18T08:47:46.300" v="18" actId="478"/>
          <ac:picMkLst>
            <pc:docMk/>
            <pc:sldMk cId="1057440087" sldId="350"/>
            <ac:picMk id="10" creationId="{96E25524-D597-3049-729B-7CA48E1F597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5D299-22B7-42F5-A369-FD200C73BBC3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2023/5/18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F6909D-8EDC-4A00-9425-7CCDD6935CD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94205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4.png>
</file>

<file path=ppt/media/image15.svg>
</file>

<file path=ppt/media/image16.png>
</file>

<file path=ppt/media/image17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71C006B-CAD6-46A9-AE01-1DF9FF39EC39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E6DE88F-1F85-4A27-9D34-D74A50E7B0DA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altLang="zh-CN" noProof="0" smtClean="0"/>
              <a:pPr/>
              <a:t>11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04623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altLang="zh-CN" b="0" i="0" dirty="0">
                <a:effectLst/>
                <a:latin typeface="Arial" panose="020B0604020202020204" pitchFamily="34" charset="0"/>
              </a:rPr>
              <a:t>Cluster 0: Neural network</a:t>
            </a:r>
          </a:p>
          <a:p>
            <a:pPr lvl="1"/>
            <a:r>
              <a:rPr lang="en-US" altLang="zh-CN" b="0" i="0" dirty="0">
                <a:effectLst/>
                <a:latin typeface="Arial" panose="020B0604020202020204" pitchFamily="34" charset="0"/>
              </a:rPr>
              <a:t>Cluster 1: Matrix algorithm</a:t>
            </a:r>
          </a:p>
          <a:p>
            <a:pPr lvl="1"/>
            <a:r>
              <a:rPr lang="en-US" altLang="zh-CN" dirty="0">
                <a:effectLst/>
                <a:latin typeface="Arial" panose="020B0604020202020204" pitchFamily="34" charset="0"/>
              </a:rPr>
              <a:t>Cluster 2: Statistical machine learning</a:t>
            </a:r>
          </a:p>
          <a:p>
            <a:pPr lvl="1"/>
            <a:r>
              <a:rPr lang="en-US" altLang="zh-CN" dirty="0">
                <a:effectLst/>
                <a:latin typeface="Arial" panose="020B0604020202020204" pitchFamily="34" charset="0"/>
              </a:rPr>
              <a:t>Cluster 3: Machine learning theory</a:t>
            </a:r>
          </a:p>
          <a:p>
            <a:pPr lvl="1"/>
            <a:r>
              <a:rPr lang="en-US" altLang="zh-CN" dirty="0">
                <a:effectLst/>
                <a:latin typeface="Arial" panose="020B0604020202020204" pitchFamily="34" charset="0"/>
              </a:rPr>
              <a:t>Cluster 4: Reinforce learning</a:t>
            </a:r>
          </a:p>
          <a:p>
            <a:pPr lvl="1"/>
            <a:r>
              <a:rPr lang="en-US" altLang="zh-CN" dirty="0">
                <a:effectLst/>
                <a:latin typeface="Arial" panose="020B0604020202020204" pitchFamily="34" charset="0"/>
              </a:rPr>
              <a:t>Cluster 5: Computer vision</a:t>
            </a:r>
          </a:p>
          <a:p>
            <a:pPr lvl="1"/>
            <a:r>
              <a:rPr lang="en-US" altLang="zh-CN" dirty="0">
                <a:effectLst/>
                <a:latin typeface="Arial" panose="020B0604020202020204" pitchFamily="34" charset="0"/>
              </a:rPr>
              <a:t>Cluster 6: Neural Mode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altLang="zh-CN" noProof="0" smtClean="0"/>
              <a:pPr/>
              <a:t>12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829228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rend:</a:t>
            </a:r>
          </a:p>
          <a:p>
            <a:pPr lvl="1"/>
            <a:r>
              <a:rPr lang="en-US" altLang="zh-CN" dirty="0">
                <a:effectLst/>
                <a:latin typeface="Arial" panose="020B0604020202020204" pitchFamily="34" charset="0"/>
              </a:rPr>
              <a:t>The number of papers related to ‘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Neural network’ and ‘Neural model’(0 &amp; 6) has gradually decreased</a:t>
            </a:r>
            <a:r>
              <a:rPr kumimoji="1" lang="en-US" altLang="zh-CN" b="0" i="0" dirty="0">
                <a:effectLst/>
                <a:latin typeface="Arial" panose="020B0604020202020204" pitchFamily="34" charset="0"/>
              </a:rPr>
              <a:t>.</a:t>
            </a:r>
          </a:p>
          <a:p>
            <a:pPr lvl="1"/>
            <a:r>
              <a:rPr lang="en-US" altLang="zh-CN" dirty="0">
                <a:effectLst/>
                <a:latin typeface="Arial" panose="020B0604020202020204" pitchFamily="34" charset="0"/>
              </a:rPr>
              <a:t>The number of papers related to ‘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Matrix algorithm’, ‘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Statistical machine learning’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,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‘Machine learning theory’(1, 2 &amp; 3)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 has gradually 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in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creased</a:t>
            </a:r>
            <a:r>
              <a:rPr kumimoji="1" lang="en-US" altLang="zh-CN" b="0" i="0" dirty="0">
                <a:effectLst/>
                <a:latin typeface="Arial" panose="020B0604020202020204" pitchFamily="34" charset="0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altLang="zh-CN" noProof="0" smtClean="0"/>
              <a:pPr/>
              <a:t>13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01915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altLang="zh-CN" noProof="0" smtClean="0"/>
              <a:pPr/>
              <a:t>14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74825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E6DE88F-1F85-4A27-9D34-D74A50E7B0D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2763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BF2A2E-0E28-C093-6BEE-3F39636C3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B1E9417-EB9C-B84D-2D57-54EA324DE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A0A83B-06F0-C271-011E-94FB04DC3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8B6331-7162-9E45-8A3F-F27CA09B6E9B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499BDF-A794-F318-C377-DEA75A09F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551567-D6F7-6424-29D7-D0B9600C9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34233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EF8995-BDC4-E480-E946-DB1E94C37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07E975B-2766-2603-CDE0-ED4E2C776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5872AE-2B2C-89A5-1516-26DA45FD7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7F30D-3968-0747-BFA5-EA074AE2A001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CDF799-FD5E-A8F4-6247-039A52EDA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A3445D-2349-8E66-151D-9618E2F44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87129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40A27C0-5B80-2E6D-203A-9B6B9CC140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34EACC-2E08-D0FF-EB72-D890F7A16B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96D2CC-7B35-95A4-497C-86756E21D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45C7B-F971-214E-A5A5-4CFF4C461E36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D595DE-BA37-73B4-F76D-AA385FDDC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65E198-EE04-54C4-F976-F7C2EE126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91270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9007A4-EDC1-17CB-2856-8FA4032D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0F7FA3-38D0-CBB6-2D14-626CB3158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2C3A1F-A456-2666-4D98-186BB2488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3403474-3548-A345-A90E-E38AF9564BF6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147F87-DAF6-A7E9-1491-32B7517A0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33F296-DEFB-26A8-AF6A-12ED5804C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4072F13-477F-8FE5-A2F7-3A51FCFAED82}"/>
              </a:ext>
            </a:extLst>
          </p:cNvPr>
          <p:cNvSpPr/>
          <p:nvPr userDrawn="1"/>
        </p:nvSpPr>
        <p:spPr>
          <a:xfrm>
            <a:off x="0" y="550295"/>
            <a:ext cx="302079" cy="79193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022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CE2DC1-8867-E1C6-FB65-A3A207CC6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9F6CD3-054C-651E-97F3-55600A96B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2F4588-B92E-08A8-E546-3188EAB8F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239F7EC-4DD4-DB4A-8194-26DAC842EBFA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3FF2DB-BE09-CA94-DD4F-E8BC23D9E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FF589A-3909-014F-CD98-DBE3936E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68606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173F34-791F-2244-E1E5-1AD96E6F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CBBF4F-B35E-6337-3B50-24AD2B997C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4184EE-D6F8-C942-5FA3-D1DAAC4D0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42D7EA-1245-0262-6DD2-58A5D9089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0C5547-9587-AF4A-94C8-2FE3E79123B1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2D977C-DB31-6CC6-FAC8-8BEEF8CDD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207A02-52DC-7C84-A582-F96CFC58C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74198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7547BC-F9E6-273D-6CD0-5A7308DE2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1472AA-163B-3D0A-18A0-9F1ED881E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6FE8B8-85B3-62E9-AD50-E4013A83E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045D1DE-32E5-4442-8544-7DC5E054A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65BA300-84BE-5805-8BFE-AEDB8CA3F0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FC9713F-77D7-F14D-6183-26E01177E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D739105-3084-7D41-8D36-35A27418F4A5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69E1E82-9706-74FB-87C2-7960AC750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47BF43B-65F7-4371-3250-FD0E199AC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13971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A14115-E3CD-8A79-D8EC-6E1359421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A19AD49-0F33-5F65-D3ED-DED64D88E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4128BFB-891D-154E-A500-6BB34EC38956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16BF74A-4FF3-CF0A-3991-0C08E17D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240586-5FD4-3FE1-C06D-26ACA66F5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630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5A9385-119E-97F2-3A7E-977D847F9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0078-4960-874E-9901-7DC658A0F61A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CD00A70-A01C-DE75-72A2-CD13DE5DE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noProof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820EEB-2F0D-0DC9-A8B0-A272FADC0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34385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DA82DD-DEB1-5462-CE32-78249BC58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F28A1F-F91E-955C-E648-FE97CB224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DA53416-F353-E8A3-42F2-2228F852E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6346DC1-A1E8-AD07-B166-AB4D49F38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E0BB-7294-1A43-BF2B-B408EC330619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C7E37A-6BB0-E976-FD25-45CD050F2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noProof="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116A37-9E64-0BFD-58F0-DCE42BE69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87774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5C5BA-56DA-864D-D5A1-ECD324373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87A49D2-DA70-C97D-8C96-9AE7BBEFB3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E97DE8-16E6-9F97-90EB-E6E5F522D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1771A9-EDDF-885A-A9C7-2904F9959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58CE-B4E2-ED47-B2F3-4B46437556F7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C2BE57-761E-9425-AA2A-83F7BAEA6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noProof="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A920E9-0463-2FEB-5E6F-00F0A7716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09307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0D52935-0886-1BB3-B85B-AB9B16693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D7638F-3530-3803-2829-ACEEEE1F9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3CC75C-26AA-6F35-5A08-93C0F76BA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0ED93-7F7A-824B-9B5C-9B163636AB78}" type="datetime1">
              <a:rPr lang="zh-CN" altLang="en-US" noProof="0" smtClean="0"/>
              <a:t>2023/5/18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041FAC-B58D-6440-C70D-BE4881E06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92BFF2-DE92-9699-0355-A354BAC6FD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29188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4625" y="607634"/>
            <a:ext cx="6087376" cy="2342782"/>
          </a:xfrm>
        </p:spPr>
        <p:txBody>
          <a:bodyPr rtlCol="0" anchor="b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MATH 5473</a:t>
            </a:r>
            <a:r>
              <a:rPr lang="zh-CN" altLang="en-US" sz="4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br>
              <a:rPr lang="en-US" altLang="zh-CN" sz="4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altLang="zh-CN" sz="4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Project 2</a:t>
            </a:r>
          </a:p>
        </p:txBody>
      </p:sp>
      <p:sp>
        <p:nvSpPr>
          <p:cNvPr id="24" name="内容占位符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4625" y="4267651"/>
            <a:ext cx="6087376" cy="1520559"/>
          </a:xfrm>
        </p:spPr>
        <p:txBody>
          <a:bodyPr rtlCol="0" anchor="t">
            <a:normAutofit/>
          </a:bodyPr>
          <a:lstStyle/>
          <a:p>
            <a:pPr marL="36900" lvl="0" indent="0" algn="ctr" rtl="0">
              <a:lnSpc>
                <a:spcPct val="150000"/>
              </a:lnSpc>
              <a:buNone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SHENG Rui,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LI Haobo,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TENG Fei,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CHEN Zixin</a:t>
            </a:r>
          </a:p>
          <a:p>
            <a:pPr marL="36900" lvl="0" indent="0" algn="ctr" rtl="0">
              <a:lnSpc>
                <a:spcPct val="150000"/>
              </a:lnSpc>
              <a:buNone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17/05 2023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99B11A-5120-16D2-84A1-4A01ECE3F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1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表, 散点图&#10;&#10;描述已自动生成">
            <a:extLst>
              <a:ext uri="{FF2B5EF4-FFF2-40B4-BE49-F238E27FC236}">
                <a16:creationId xmlns:a16="http://schemas.microsoft.com/office/drawing/2014/main" id="{BDF81EF5-22E8-9943-853D-3ADFF1D6A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049" y="1970209"/>
            <a:ext cx="5205388" cy="2368800"/>
          </a:xfrm>
          <a:prstGeom prst="rect">
            <a:avLst/>
          </a:prstGeom>
        </p:spPr>
      </p:pic>
      <p:pic>
        <p:nvPicPr>
          <p:cNvPr id="7" name="图片 6" descr="图表&#10;&#10;描述已自动生成">
            <a:extLst>
              <a:ext uri="{FF2B5EF4-FFF2-40B4-BE49-F238E27FC236}">
                <a16:creationId xmlns:a16="http://schemas.microsoft.com/office/drawing/2014/main" id="{27DC93AC-D444-6A4C-8F6D-8F9FF6270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49" y="4361490"/>
            <a:ext cx="5205388" cy="2382466"/>
          </a:xfrm>
          <a:prstGeom prst="rect">
            <a:avLst/>
          </a:prstGeom>
        </p:spPr>
      </p:pic>
      <p:pic>
        <p:nvPicPr>
          <p:cNvPr id="9" name="图片 8" descr="图表, 散点图&#10;&#10;描述已自动生成">
            <a:extLst>
              <a:ext uri="{FF2B5EF4-FFF2-40B4-BE49-F238E27FC236}">
                <a16:creationId xmlns:a16="http://schemas.microsoft.com/office/drawing/2014/main" id="{55EC46C5-65BF-B848-B64C-9678F24DD9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741" y="1957191"/>
            <a:ext cx="5148059" cy="2368800"/>
          </a:xfrm>
          <a:prstGeom prst="rect">
            <a:avLst/>
          </a:prstGeom>
        </p:spPr>
      </p:pic>
      <p:pic>
        <p:nvPicPr>
          <p:cNvPr id="11" name="图片 10" descr="图表, 散点图&#10;&#10;描述已自动生成">
            <a:extLst>
              <a:ext uri="{FF2B5EF4-FFF2-40B4-BE49-F238E27FC236}">
                <a16:creationId xmlns:a16="http://schemas.microsoft.com/office/drawing/2014/main" id="{21D7634B-CEF5-0645-BA2B-30847F975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5741" y="4361490"/>
            <a:ext cx="5148059" cy="2395484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E1F960-03CA-230B-485B-1B04C8F66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10</a:t>
            </a:fld>
            <a:endParaRPr lang="zh-CN" altLang="en-US" noProof="0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7F43632-C41D-B3ED-4D4D-BBF7612D8725}"/>
              </a:ext>
            </a:extLst>
          </p:cNvPr>
          <p:cNvSpPr txBox="1">
            <a:spLocks/>
          </p:cNvSpPr>
          <p:nvPr/>
        </p:nvSpPr>
        <p:spPr>
          <a:xfrm>
            <a:off x="403049" y="368126"/>
            <a:ext cx="10353762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r>
              <a:rPr lang="zh-CN" altLang="en-US" sz="4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(cont’d)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DA6E9094-3514-D95B-28D8-7BF2BFD5E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049" y="1524837"/>
            <a:ext cx="10950751" cy="5196638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Silhouette analysis for each dimensionality reduction algorithms.</a:t>
            </a:r>
          </a:p>
        </p:txBody>
      </p:sp>
      <p:sp>
        <p:nvSpPr>
          <p:cNvPr id="2" name="下箭头 1">
            <a:extLst>
              <a:ext uri="{FF2B5EF4-FFF2-40B4-BE49-F238E27FC236}">
                <a16:creationId xmlns:a16="http://schemas.microsoft.com/office/drawing/2014/main" id="{72046D9E-5B79-2ABE-1E4C-C80BD392361B}"/>
              </a:ext>
            </a:extLst>
          </p:cNvPr>
          <p:cNvSpPr/>
          <p:nvPr/>
        </p:nvSpPr>
        <p:spPr>
          <a:xfrm rot="18285181">
            <a:off x="5841295" y="4086240"/>
            <a:ext cx="289931" cy="47950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8491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80BEA3D-86BD-E523-6F68-659A08A1F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16" y="1138519"/>
            <a:ext cx="11331389" cy="6373906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31CA424-9DAB-6D4B-4EDA-6AED38E6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11</a:t>
            </a:fld>
            <a:endParaRPr lang="zh-CN" altLang="en-US" noProof="0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7C5AEACE-1EEE-6EA8-713E-AE75E63E3113}"/>
              </a:ext>
            </a:extLst>
          </p:cNvPr>
          <p:cNvSpPr txBox="1">
            <a:spLocks/>
          </p:cNvSpPr>
          <p:nvPr/>
        </p:nvSpPr>
        <p:spPr>
          <a:xfrm>
            <a:off x="403049" y="368126"/>
            <a:ext cx="10353762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Research topics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207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31CA424-9DAB-6D4B-4EDA-6AED38E6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12</a:t>
            </a:fld>
            <a:endParaRPr lang="zh-CN" altLang="en-US" noProof="0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7C5AEACE-1EEE-6EA8-713E-AE75E63E3113}"/>
              </a:ext>
            </a:extLst>
          </p:cNvPr>
          <p:cNvSpPr txBox="1">
            <a:spLocks/>
          </p:cNvSpPr>
          <p:nvPr/>
        </p:nvSpPr>
        <p:spPr>
          <a:xfrm>
            <a:off x="403049" y="368126"/>
            <a:ext cx="10353762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Research topics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D42D223C-0A7D-5C80-3678-16E59484E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049" y="1487775"/>
            <a:ext cx="7196275" cy="940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Infer the topic from the frequent words</a:t>
            </a:r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CCB3EE6C-D4B5-5E5E-C6A0-D8DEF077872F}"/>
              </a:ext>
            </a:extLst>
          </p:cNvPr>
          <p:cNvSpPr/>
          <p:nvPr/>
        </p:nvSpPr>
        <p:spPr>
          <a:xfrm>
            <a:off x="1211472" y="2442591"/>
            <a:ext cx="1042219" cy="24384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600" b="0" i="0" dirty="0">
                <a:effectLst/>
                <a:latin typeface="Arial" panose="020B0604020202020204" pitchFamily="34" charset="0"/>
              </a:rPr>
              <a:t>Neural network</a:t>
            </a:r>
            <a:endParaRPr kumimoji="1" lang="zh-CN" alt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76BD0C6-C17E-76EF-AA0B-238B766685A6}"/>
              </a:ext>
            </a:extLst>
          </p:cNvPr>
          <p:cNvSpPr txBox="1"/>
          <p:nvPr/>
        </p:nvSpPr>
        <p:spPr>
          <a:xfrm>
            <a:off x="1211472" y="505681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Cluster 0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BC51D137-69F0-52B0-DAD0-3B5F3105AC95}"/>
              </a:ext>
            </a:extLst>
          </p:cNvPr>
          <p:cNvSpPr/>
          <p:nvPr/>
        </p:nvSpPr>
        <p:spPr>
          <a:xfrm>
            <a:off x="2613191" y="2442591"/>
            <a:ext cx="1042219" cy="24384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0" i="0" dirty="0">
                <a:effectLst/>
                <a:latin typeface="Arial" panose="020B0604020202020204" pitchFamily="34" charset="0"/>
              </a:rPr>
              <a:t>Matrix algorithm</a:t>
            </a:r>
            <a:endParaRPr kumimoji="1" lang="zh-CN" alt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862A1B8-FD93-032F-6F4F-BFC7D08E98E9}"/>
              </a:ext>
            </a:extLst>
          </p:cNvPr>
          <p:cNvSpPr txBox="1"/>
          <p:nvPr/>
        </p:nvSpPr>
        <p:spPr>
          <a:xfrm>
            <a:off x="2618673" y="505681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Cluster 1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B101AEC8-F3C0-71F4-E4FC-45EC736DA8E2}"/>
              </a:ext>
            </a:extLst>
          </p:cNvPr>
          <p:cNvSpPr/>
          <p:nvPr/>
        </p:nvSpPr>
        <p:spPr>
          <a:xfrm>
            <a:off x="4014910" y="2442591"/>
            <a:ext cx="1042219" cy="24384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200" b="0" i="0" dirty="0">
                <a:effectLst/>
                <a:latin typeface="Arial" panose="020B0604020202020204" pitchFamily="34" charset="0"/>
              </a:rPr>
              <a:t>Statistical machine learning</a:t>
            </a:r>
            <a:endParaRPr kumimoji="1"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5022563-7CAB-41A8-6E05-018BE2C11FB0}"/>
              </a:ext>
            </a:extLst>
          </p:cNvPr>
          <p:cNvSpPr txBox="1"/>
          <p:nvPr/>
        </p:nvSpPr>
        <p:spPr>
          <a:xfrm>
            <a:off x="4025874" y="505681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Cluster 2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9291B93D-DE7D-8EEF-A73F-9DACA9CCF63F}"/>
              </a:ext>
            </a:extLst>
          </p:cNvPr>
          <p:cNvSpPr/>
          <p:nvPr/>
        </p:nvSpPr>
        <p:spPr>
          <a:xfrm>
            <a:off x="5416629" y="2442591"/>
            <a:ext cx="1042219" cy="24384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0" i="0" dirty="0">
                <a:effectLst/>
                <a:latin typeface="Arial" panose="020B0604020202020204" pitchFamily="34" charset="0"/>
              </a:rPr>
              <a:t>Machine learning theory</a:t>
            </a:r>
            <a:endParaRPr kumimoji="1" lang="zh-CN" alt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C5AEA1-45F7-2A48-34F1-18A128994212}"/>
              </a:ext>
            </a:extLst>
          </p:cNvPr>
          <p:cNvSpPr txBox="1"/>
          <p:nvPr/>
        </p:nvSpPr>
        <p:spPr>
          <a:xfrm>
            <a:off x="5433075" y="505681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Cluster 3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63521565-910C-A77B-C006-782FCAC49E04}"/>
              </a:ext>
            </a:extLst>
          </p:cNvPr>
          <p:cNvSpPr/>
          <p:nvPr/>
        </p:nvSpPr>
        <p:spPr>
          <a:xfrm>
            <a:off x="6818348" y="2442591"/>
            <a:ext cx="1042219" cy="24384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200" b="0" i="0" dirty="0">
                <a:effectLst/>
                <a:latin typeface="Arial" panose="020B0604020202020204" pitchFamily="34" charset="0"/>
              </a:rPr>
              <a:t>Reinforce learning</a:t>
            </a:r>
            <a:endParaRPr kumimoji="1"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F5EAACC-860A-31D1-D5FE-BA904A8D5E4C}"/>
              </a:ext>
            </a:extLst>
          </p:cNvPr>
          <p:cNvSpPr txBox="1"/>
          <p:nvPr/>
        </p:nvSpPr>
        <p:spPr>
          <a:xfrm>
            <a:off x="6840276" y="505681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Cluster 4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248BE239-74AA-B513-AB24-CFBBE9DD2EC0}"/>
              </a:ext>
            </a:extLst>
          </p:cNvPr>
          <p:cNvSpPr/>
          <p:nvPr/>
        </p:nvSpPr>
        <p:spPr>
          <a:xfrm>
            <a:off x="8220067" y="2442591"/>
            <a:ext cx="1042219" cy="24384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200" b="0" i="0" dirty="0">
                <a:effectLst/>
                <a:latin typeface="Arial" panose="020B0604020202020204" pitchFamily="34" charset="0"/>
              </a:rPr>
              <a:t>Computer vision</a:t>
            </a:r>
            <a:endParaRPr kumimoji="1"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BFABBE6-99E6-DFAA-C5AF-C788F04B3598}"/>
              </a:ext>
            </a:extLst>
          </p:cNvPr>
          <p:cNvSpPr txBox="1"/>
          <p:nvPr/>
        </p:nvSpPr>
        <p:spPr>
          <a:xfrm>
            <a:off x="8247477" y="505681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Cluster 5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E02E15C1-81A4-6CB0-7473-03EBEEF59107}"/>
              </a:ext>
            </a:extLst>
          </p:cNvPr>
          <p:cNvSpPr/>
          <p:nvPr/>
        </p:nvSpPr>
        <p:spPr>
          <a:xfrm>
            <a:off x="9621787" y="2442591"/>
            <a:ext cx="1042219" cy="243840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1400" b="0" i="0" dirty="0">
                <a:effectLst/>
                <a:latin typeface="Arial" panose="020B0604020202020204" pitchFamily="34" charset="0"/>
              </a:rPr>
              <a:t>Neural Model</a:t>
            </a:r>
            <a:endParaRPr kumimoji="1" lang="zh-CN" alt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3793130-90AE-D3AD-DD8E-F3002028DE4D}"/>
              </a:ext>
            </a:extLst>
          </p:cNvPr>
          <p:cNvSpPr txBox="1"/>
          <p:nvPr/>
        </p:nvSpPr>
        <p:spPr>
          <a:xfrm>
            <a:off x="9654676" y="504111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Cluster 6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65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A369DB-D31F-3345-AC1E-578C08153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572" y="1625426"/>
            <a:ext cx="5899428" cy="3924299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Visualization:</a:t>
            </a:r>
          </a:p>
          <a:p>
            <a:pPr lvl="1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Sanky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chart: f</a:t>
            </a:r>
            <a:r>
              <a:rPr lang="en-US" altLang="zh-CN" sz="2000" b="0" i="0" dirty="0">
                <a:effectLst/>
                <a:latin typeface="Arial" panose="020B0604020202020204" pitchFamily="34" charset="0"/>
              </a:rPr>
              <a:t>low diagram to depict the flow of data of information between nodes.</a:t>
            </a:r>
          </a:p>
          <a:p>
            <a:r>
              <a:rPr lang="en-US" altLang="zh-CN" sz="2400" dirty="0">
                <a:latin typeface="Arial" panose="020B0604020202020204" pitchFamily="34" charset="0"/>
              </a:rPr>
              <a:t>Trend:</a:t>
            </a:r>
            <a:endParaRPr lang="en-US" altLang="zh-CN" sz="2400" b="0" i="0" dirty="0">
              <a:effectLst/>
              <a:latin typeface="Arial" panose="020B0604020202020204" pitchFamily="34" charset="0"/>
            </a:endParaRPr>
          </a:p>
          <a:p>
            <a:pPr lvl="1"/>
            <a:endParaRPr lang="en-US" altLang="zh-CN" sz="2000" b="0" i="0" dirty="0">
              <a:effectLst/>
              <a:latin typeface="Arial" panose="020B0604020202020204" pitchFamily="34" charset="0"/>
            </a:endParaRPr>
          </a:p>
          <a:p>
            <a:pPr marL="450000" lvl="1" indent="0">
              <a:buNone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31CA424-9DAB-6D4B-4EDA-6AED38E6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13</a:t>
            </a:fld>
            <a:endParaRPr lang="zh-CN" altLang="en-US" noProof="0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7C5AEACE-1EEE-6EA8-713E-AE75E63E3113}"/>
              </a:ext>
            </a:extLst>
          </p:cNvPr>
          <p:cNvSpPr txBox="1">
            <a:spLocks/>
          </p:cNvSpPr>
          <p:nvPr/>
        </p:nvSpPr>
        <p:spPr>
          <a:xfrm>
            <a:off x="403049" y="368126"/>
            <a:ext cx="10353762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4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trend for research topics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30244EC2-60FD-F681-7F64-5C4A18251BD9}"/>
              </a:ext>
            </a:extLst>
          </p:cNvPr>
          <p:cNvSpPr/>
          <p:nvPr/>
        </p:nvSpPr>
        <p:spPr>
          <a:xfrm>
            <a:off x="542842" y="3283228"/>
            <a:ext cx="2443634" cy="2517914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en-US" altLang="zh-CN" dirty="0">
                <a:effectLst/>
                <a:latin typeface="Arial" panose="020B0604020202020204" pitchFamily="34" charset="0"/>
              </a:rPr>
              <a:t>‘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Neural network’ (0)</a:t>
            </a:r>
          </a:p>
          <a:p>
            <a:pPr algn="ctr">
              <a:lnSpc>
                <a:spcPct val="200000"/>
              </a:lnSpc>
            </a:pPr>
            <a:r>
              <a:rPr lang="en-US" altLang="zh-CN" b="0" i="0" dirty="0">
                <a:effectLst/>
                <a:latin typeface="Arial" panose="020B0604020202020204" pitchFamily="34" charset="0"/>
              </a:rPr>
              <a:t> ‘Neural model’(6)</a:t>
            </a:r>
            <a:endParaRPr kumimoji="1" lang="zh-CN" altLang="en-US" dirty="0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EFA8EE62-933E-1D0F-435A-C4A606837EC2}"/>
              </a:ext>
            </a:extLst>
          </p:cNvPr>
          <p:cNvSpPr/>
          <p:nvPr/>
        </p:nvSpPr>
        <p:spPr>
          <a:xfrm>
            <a:off x="3442283" y="3283228"/>
            <a:ext cx="2513925" cy="2517914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zh-CN" dirty="0">
                <a:effectLst/>
                <a:latin typeface="Arial" panose="020B0604020202020204" pitchFamily="34" charset="0"/>
              </a:rPr>
              <a:t>‘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Matrix algorithm’ (1)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zh-CN" b="0" i="0" dirty="0">
                <a:effectLst/>
                <a:latin typeface="Arial" panose="020B0604020202020204" pitchFamily="34" charset="0"/>
              </a:rPr>
              <a:t>‘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Statistical machine learning’ (2)</a:t>
            </a:r>
            <a:endParaRPr lang="en-US" altLang="zh-CN" dirty="0">
              <a:latin typeface="Arial" panose="020B0604020202020204" pitchFamily="34" charset="0"/>
            </a:endParaRPr>
          </a:p>
          <a:p>
            <a:pPr algn="ctr">
              <a:spcBef>
                <a:spcPts val="600"/>
              </a:spcBef>
            </a:pPr>
            <a:r>
              <a:rPr lang="en-US" altLang="zh-CN" dirty="0">
                <a:effectLst/>
                <a:latin typeface="Arial" panose="020B0604020202020204" pitchFamily="34" charset="0"/>
              </a:rPr>
              <a:t>‘Machine learning theory’ (3)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 </a:t>
            </a:r>
            <a:endParaRPr kumimoji="1" lang="zh-CN" altLang="en-US" dirty="0"/>
          </a:p>
        </p:txBody>
      </p:sp>
      <p:pic>
        <p:nvPicPr>
          <p:cNvPr id="9" name="图形 8" descr="箭头逆时针弯曲">
            <a:extLst>
              <a:ext uri="{FF2B5EF4-FFF2-40B4-BE49-F238E27FC236}">
                <a16:creationId xmlns:a16="http://schemas.microsoft.com/office/drawing/2014/main" id="{5A113055-EBAC-4BC2-74B8-999E652FF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13915" flipH="1">
            <a:off x="4242045" y="5861427"/>
            <a:ext cx="914400" cy="914400"/>
          </a:xfrm>
          <a:prstGeom prst="rect">
            <a:avLst/>
          </a:prstGeom>
        </p:spPr>
      </p:pic>
      <p:pic>
        <p:nvPicPr>
          <p:cNvPr id="10" name="图形 9" descr="箭头逆时针弯曲">
            <a:extLst>
              <a:ext uri="{FF2B5EF4-FFF2-40B4-BE49-F238E27FC236}">
                <a16:creationId xmlns:a16="http://schemas.microsoft.com/office/drawing/2014/main" id="{96E25524-D597-3049-729B-7CA48E1F59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9586085" flipH="1" flipV="1">
            <a:off x="1287111" y="5726269"/>
            <a:ext cx="914400" cy="9144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40A27EC-9253-DF9C-7C30-F6668DDA8EA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61"/>
          <a:stretch/>
        </p:blipFill>
        <p:spPr>
          <a:xfrm>
            <a:off x="6046820" y="1402114"/>
            <a:ext cx="6145180" cy="508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16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31CA424-9DAB-6D4B-4EDA-6AED38E6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14</a:t>
            </a:fld>
            <a:endParaRPr lang="zh-CN" altLang="en-US" noProof="0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7C5AEACE-1EEE-6EA8-713E-AE75E63E3113}"/>
              </a:ext>
            </a:extLst>
          </p:cNvPr>
          <p:cNvSpPr txBox="1">
            <a:spLocks/>
          </p:cNvSpPr>
          <p:nvPr/>
        </p:nvSpPr>
        <p:spPr>
          <a:xfrm>
            <a:off x="403049" y="368126"/>
            <a:ext cx="10353762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E6269D23-9828-FD76-CD5E-1384E58F7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049" y="1649069"/>
            <a:ext cx="10970941" cy="4683637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Strength</a:t>
            </a:r>
          </a:p>
          <a:p>
            <a:pPr lvl="1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 comprehensive comparison of various methods.</a:t>
            </a:r>
          </a:p>
          <a:p>
            <a:pPr lvl="1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 visual analytics system providing an intuitive understanding of trends.</a:t>
            </a:r>
          </a:p>
          <a:p>
            <a:pPr lvl="1"/>
            <a:r>
              <a:rPr lang="en-HK" altLang="zh-CN" b="0" i="0" dirty="0">
                <a:effectLst/>
                <a:latin typeface="Arial" panose="020B0604020202020204" pitchFamily="34" charset="0"/>
              </a:rPr>
              <a:t>Interactive visualization: explore and delve deeper into the patterns.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Weakness</a:t>
            </a:r>
          </a:p>
          <a:p>
            <a:pPr lvl="1"/>
            <a:r>
              <a:rPr lang="en-HK" altLang="zh-CN" b="0" i="0" dirty="0">
                <a:effectLst/>
                <a:latin typeface="Arial" panose="020B0604020202020204" pitchFamily="34" charset="0"/>
              </a:rPr>
              <a:t>We did not extensively discuss the dimensionality reduction techniques</a:t>
            </a:r>
            <a:r>
              <a:rPr lang="en-US" altLang="zh-CN" dirty="0">
                <a:latin typeface="Arial" panose="020B0604020202020204" pitchFamily="34" charset="0"/>
              </a:rPr>
              <a:t>.</a:t>
            </a:r>
          </a:p>
          <a:p>
            <a:pPr lvl="1"/>
            <a:r>
              <a:rPr lang="en-HK" altLang="zh-CN" b="0" i="0" dirty="0">
                <a:effectLst/>
                <a:latin typeface="Arial" panose="020B0604020202020204" pitchFamily="34" charset="0"/>
              </a:rPr>
              <a:t>we did not extensively validate alternative clustering techniques.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</a:p>
          <a:p>
            <a:pPr lvl="1"/>
            <a:r>
              <a:rPr lang="en-HK" altLang="zh-CN" dirty="0">
                <a:latin typeface="Arial" panose="020B0604020202020204" pitchFamily="34" charset="0"/>
              </a:rPr>
              <a:t>M</a:t>
            </a:r>
            <a:r>
              <a:rPr lang="en-HK" altLang="zh-CN" b="0" i="0" dirty="0">
                <a:effectLst/>
                <a:latin typeface="Arial" panose="020B0604020202020204" pitchFamily="34" charset="0"/>
              </a:rPr>
              <a:t>ethods that take into account the semantic relationships between words.</a:t>
            </a:r>
          </a:p>
          <a:p>
            <a:pPr lvl="1"/>
            <a:r>
              <a:rPr lang="en-HK" altLang="zh-CN" dirty="0">
                <a:latin typeface="Arial" panose="020B0604020202020204" pitchFamily="34" charset="0"/>
              </a:rPr>
              <a:t>E</a:t>
            </a:r>
            <a:r>
              <a:rPr lang="en-HK" altLang="zh-CN" b="0" i="0" dirty="0">
                <a:effectLst/>
                <a:latin typeface="Arial" panose="020B0604020202020204" pitchFamily="34" charset="0"/>
              </a:rPr>
              <a:t>xplore the effectiveness of the approach on larger datasets.</a:t>
            </a:r>
          </a:p>
          <a:p>
            <a:pPr lvl="1"/>
            <a:r>
              <a:rPr lang="en-HK" altLang="zh-CN" dirty="0">
                <a:latin typeface="Arial" panose="020B0604020202020204" pitchFamily="34" charset="0"/>
              </a:rPr>
              <a:t>I</a:t>
            </a:r>
            <a:r>
              <a:rPr lang="en-HK" altLang="zh-CN" b="0" i="0" dirty="0">
                <a:effectLst/>
                <a:latin typeface="Arial" panose="020B0604020202020204" pitchFamily="34" charset="0"/>
              </a:rPr>
              <a:t>nvestigate its potential applications in other domains.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440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53441"/>
            <a:ext cx="5707899" cy="1675559"/>
          </a:xfrm>
        </p:spPr>
        <p:txBody>
          <a:bodyPr rtlCol="0" anchor="b">
            <a:normAutofit/>
          </a:bodyPr>
          <a:lstStyle/>
          <a:p>
            <a:r>
              <a:rPr lang="en-US" altLang="zh-CN" sz="7200" dirty="0">
                <a:latin typeface="Arial" panose="020B0604020202020204" pitchFamily="34" charset="0"/>
                <a:cs typeface="Arial" panose="020B0604020202020204" pitchFamily="34" charset="0"/>
              </a:rPr>
              <a:t>THANKS!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88" r="41706" b="1"/>
          <a:stretch/>
        </p:blipFill>
        <p:spPr>
          <a:xfrm>
            <a:off x="0" y="0"/>
            <a:ext cx="4572749" cy="6858000"/>
          </a:xfrm>
          <a:prstGeom prst="rect">
            <a:avLst/>
          </a:prstGeom>
          <a:noFill/>
          <a:effectLst>
            <a:outerShdw blurRad="38100" dist="25400" dir="4440000">
              <a:srgbClr val="000000">
                <a:alpha val="36000"/>
              </a:srgbClr>
            </a:outerShdw>
          </a:effectLst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6D07EDC-26BB-B73A-CB31-F83DC024B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zh-CN" noProof="0" smtClean="0"/>
              <a:pPr/>
              <a:t>15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2655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9B696-1441-59CC-51C1-B140636AB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49" y="368126"/>
            <a:ext cx="10353762" cy="1257300"/>
          </a:xfrm>
        </p:spPr>
        <p:txBody>
          <a:bodyPr/>
          <a:lstStyle/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02492C-0680-ADFA-73AE-635C1C022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049" y="2176972"/>
            <a:ext cx="11220540" cy="3714749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Fact: Noticeable shift in research focus over the past few decades.</a:t>
            </a:r>
          </a:p>
          <a:p>
            <a:pPr lvl="1">
              <a:spcBef>
                <a:spcPts val="1700"/>
              </a:spcBef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Researchers should keep up with current trends of research topics.</a:t>
            </a:r>
          </a:p>
          <a:p>
            <a:pPr lvl="1"/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Difficulty: The sheer volume of research papers across various areas makes it impractical to analyze the progression of topic shift.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6213706-60A6-57EE-7304-003767156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2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10554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9B696-1441-59CC-51C1-B140636AB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49" y="368126"/>
            <a:ext cx="10353762" cy="1257300"/>
          </a:xfrm>
        </p:spPr>
        <p:txBody>
          <a:bodyPr>
            <a:normAutofit/>
          </a:bodyPr>
          <a:lstStyle/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Dataset and Methods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CD96ADC3-9713-820E-BA6A-CB2C03678F64}"/>
              </a:ext>
            </a:extLst>
          </p:cNvPr>
          <p:cNvSpPr/>
          <p:nvPr/>
        </p:nvSpPr>
        <p:spPr>
          <a:xfrm>
            <a:off x="4691642" y="2346580"/>
            <a:ext cx="2051222" cy="265258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Feature Extraction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D384A569-5F2B-66B8-2D1F-BAFECB4D187E}"/>
              </a:ext>
            </a:extLst>
          </p:cNvPr>
          <p:cNvSpPr/>
          <p:nvPr/>
        </p:nvSpPr>
        <p:spPr>
          <a:xfrm>
            <a:off x="6963128" y="2346580"/>
            <a:ext cx="2051222" cy="265258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Dimension Reduction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3FEBFC33-BE97-606F-3A56-F95BF18114E9}"/>
              </a:ext>
            </a:extLst>
          </p:cNvPr>
          <p:cNvSpPr/>
          <p:nvPr/>
        </p:nvSpPr>
        <p:spPr>
          <a:xfrm>
            <a:off x="9163153" y="2346580"/>
            <a:ext cx="2051222" cy="265258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Topic Extraction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1167CC65-96E0-1608-C905-54FA07217886}"/>
              </a:ext>
            </a:extLst>
          </p:cNvPr>
          <p:cNvSpPr/>
          <p:nvPr/>
        </p:nvSpPr>
        <p:spPr>
          <a:xfrm>
            <a:off x="492049" y="1625426"/>
            <a:ext cx="3352831" cy="4094892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5811 NIPS papers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1987-2015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counts the word appearances with 11463 words in total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D2306CA-54B8-90E6-59D0-D26AB808AC9E}"/>
              </a:ext>
            </a:extLst>
          </p:cNvPr>
          <p:cNvSpPr txBox="1"/>
          <p:nvPr/>
        </p:nvSpPr>
        <p:spPr>
          <a:xfrm>
            <a:off x="1553544" y="5830529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>
                <a:solidFill>
                  <a:srgbClr val="C00000"/>
                </a:solidFill>
              </a:rPr>
              <a:t>Dataset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875DFA7-E439-DBC9-FDC1-DCAA6D59D694}"/>
              </a:ext>
            </a:extLst>
          </p:cNvPr>
          <p:cNvSpPr txBox="1"/>
          <p:nvPr/>
        </p:nvSpPr>
        <p:spPr>
          <a:xfrm>
            <a:off x="7379437" y="5830529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Methods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E36B618A-3D2E-0F5E-05B5-FDE782DD6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3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31793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9B696-1441-59CC-51C1-B140636AB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49" y="368126"/>
            <a:ext cx="10353762" cy="1257300"/>
          </a:xfrm>
        </p:spPr>
        <p:txBody>
          <a:bodyPr/>
          <a:lstStyle/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Feature Extraction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02492C-0680-ADFA-73AE-635C1C022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049" y="1410977"/>
            <a:ext cx="10559919" cy="4220553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Different research topics have different focusing words.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Use word frequencies to describe each topic.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Each column represents an accepted paper in NIPS.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901D34-EB8D-8041-8FC8-425E75D64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765" y="3075065"/>
            <a:ext cx="7293538" cy="3463847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DB8970-BA99-3A13-B584-8C4CA50F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4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33278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9B696-1441-59CC-51C1-B140636AB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49" y="378927"/>
            <a:ext cx="10507992" cy="125730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Dimensionality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Reduction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02492C-0680-ADFA-73AE-635C1C022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049" y="1576989"/>
            <a:ext cx="11061364" cy="4838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Sparsity: The word frequency matrix contains plenty of 0 frequency entries.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Hard to use in downstream tasks</a:t>
            </a:r>
          </a:p>
          <a:p>
            <a:pPr lvl="1"/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Project original feature space into a denser space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Applying dimensionality reduction algorithms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Applying visualization techniques to display transformed features in 2D/3D space.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7C51FB4-96B3-2572-BA12-75964F9B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5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01898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02492C-0680-ADFA-73AE-635C1C022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539"/>
            <a:ext cx="9864574" cy="3923332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Problem: There are no keyword labels in the NIPS dataset.</a:t>
            </a:r>
          </a:p>
          <a:p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Unsupervised cluster algorithms to classify papers.</a:t>
            </a:r>
          </a:p>
          <a:p>
            <a:pPr lvl="1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Algorithm: K-Means.</a:t>
            </a:r>
          </a:p>
          <a:p>
            <a:pPr lvl="2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Paper instances in the NIPS dataset all belong to the machine learning area.</a:t>
            </a:r>
          </a:p>
          <a:p>
            <a:pPr lvl="2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All instances are accepted papers, and few outliers exist.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Summarize the top-k frequent words for each paper cluster.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41E82B-E1D1-37C3-70AF-A878CC63B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6</a:t>
            </a:fld>
            <a:endParaRPr lang="zh-CN" altLang="en-US" noProof="0" dirty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16043B73-407D-E905-C7F4-16C9014B4F71}"/>
              </a:ext>
            </a:extLst>
          </p:cNvPr>
          <p:cNvSpPr txBox="1">
            <a:spLocks/>
          </p:cNvSpPr>
          <p:nvPr/>
        </p:nvSpPr>
        <p:spPr>
          <a:xfrm>
            <a:off x="403049" y="368126"/>
            <a:ext cx="10353762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Topic Extraction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052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880492-80D1-C04D-B184-E0B80E2A1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688" y="1539523"/>
            <a:ext cx="10353762" cy="430177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Principal Component Analysis (PCA)</a:t>
            </a:r>
          </a:p>
          <a:p>
            <a:pPr>
              <a:lnSpc>
                <a:spcPct val="11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t-distributed Stochastic Neighbor Embedding (t-SNE)</a:t>
            </a:r>
          </a:p>
          <a:p>
            <a:pPr>
              <a:lnSpc>
                <a:spcPct val="11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Gaussian Random Projection</a:t>
            </a:r>
          </a:p>
          <a:p>
            <a:pPr>
              <a:lnSpc>
                <a:spcPct val="11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Kernel PCA</a:t>
            </a:r>
          </a:p>
          <a:p>
            <a:pPr>
              <a:lnSpc>
                <a:spcPct val="11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Fast Independent Component Analysis</a:t>
            </a: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(Fast ICA)</a:t>
            </a:r>
          </a:p>
          <a:p>
            <a:pPr>
              <a:lnSpc>
                <a:spcPct val="11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Sparse PCA</a:t>
            </a:r>
          </a:p>
          <a:p>
            <a:pPr>
              <a:lnSpc>
                <a:spcPct val="110000"/>
              </a:lnSpc>
            </a:pPr>
            <a:r>
              <a:rPr kumimoji="1"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Non-negative Matrix Factorization (NMF)</a:t>
            </a:r>
          </a:p>
          <a:p>
            <a:pPr>
              <a:lnSpc>
                <a:spcPct val="110000"/>
              </a:lnSpc>
            </a:pPr>
            <a:r>
              <a:rPr kumimoji="1"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Uniform Manifold Approximation and Projection (UMAP)</a:t>
            </a:r>
            <a:endParaRPr kumimoji="1"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33A050-9498-7C83-C833-55DA22F3A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7</a:t>
            </a:fld>
            <a:endParaRPr lang="zh-CN" altLang="en-US" noProof="0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7D10E74A-2313-5220-9F61-830F99B361BB}"/>
              </a:ext>
            </a:extLst>
          </p:cNvPr>
          <p:cNvSpPr txBox="1">
            <a:spLocks/>
          </p:cNvSpPr>
          <p:nvPr/>
        </p:nvSpPr>
        <p:spPr>
          <a:xfrm>
            <a:off x="403049" y="368126"/>
            <a:ext cx="10353762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Dimensionality reduction algorithms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954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02492C-0680-ADFA-73AE-635C1C022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647" y="1533573"/>
            <a:ext cx="9953005" cy="5196638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The effectiveness of dimensionality reduction algorithms.</a:t>
            </a:r>
          </a:p>
          <a:p>
            <a:pPr lvl="1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Metric: Silhouette coefficients</a:t>
            </a:r>
          </a:p>
          <a:p>
            <a:pPr lvl="1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Evaluation: The similarity between clusters.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EB8CCC9-D3EA-9B45-9363-679F3C8C60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709"/>
          <a:stretch/>
        </p:blipFill>
        <p:spPr>
          <a:xfrm>
            <a:off x="2034350" y="2821179"/>
            <a:ext cx="7589597" cy="2666030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DE38AD-8593-ADCD-2E65-E47B27ED7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8</a:t>
            </a:fld>
            <a:endParaRPr lang="zh-CN" altLang="en-US" noProof="0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A1CC6D-88DA-9715-7131-D7A02957554E}"/>
              </a:ext>
            </a:extLst>
          </p:cNvPr>
          <p:cNvSpPr txBox="1">
            <a:spLocks/>
          </p:cNvSpPr>
          <p:nvPr/>
        </p:nvSpPr>
        <p:spPr>
          <a:xfrm>
            <a:off x="403049" y="368126"/>
            <a:ext cx="10353762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F8BC5D7-647A-0FB7-4E96-05D6F4F38F56}"/>
              </a:ext>
            </a:extLst>
          </p:cNvPr>
          <p:cNvSpPr txBox="1"/>
          <p:nvPr/>
        </p:nvSpPr>
        <p:spPr>
          <a:xfrm>
            <a:off x="2683365" y="6089764"/>
            <a:ext cx="67445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select UMAP and k=7 in the following experiments</a:t>
            </a:r>
            <a:endParaRPr kumimoji="1" lang="zh-CN" altLang="en-US" sz="2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FD4C43FA-6E91-F91E-673D-0D718821D3AF}"/>
              </a:ext>
            </a:extLst>
          </p:cNvPr>
          <p:cNvSpPr/>
          <p:nvPr/>
        </p:nvSpPr>
        <p:spPr>
          <a:xfrm>
            <a:off x="5602660" y="5479258"/>
            <a:ext cx="452975" cy="499024"/>
          </a:xfrm>
          <a:prstGeom prst="down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DD2D7131-F729-1571-1964-D781D604293B}"/>
              </a:ext>
            </a:extLst>
          </p:cNvPr>
          <p:cNvSpPr/>
          <p:nvPr/>
        </p:nvSpPr>
        <p:spPr>
          <a:xfrm rot="3701366">
            <a:off x="6846849" y="2591155"/>
            <a:ext cx="289931" cy="47950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8177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02492C-0680-ADFA-73AE-635C1C022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049" y="1524837"/>
            <a:ext cx="10950751" cy="5196638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Silhouette analysis for each dimensionality reduction algorithms.</a:t>
            </a:r>
          </a:p>
        </p:txBody>
      </p:sp>
      <p:pic>
        <p:nvPicPr>
          <p:cNvPr id="12" name="图片 11" descr="图表, 散点图&#10;&#10;描述已自动生成">
            <a:extLst>
              <a:ext uri="{FF2B5EF4-FFF2-40B4-BE49-F238E27FC236}">
                <a16:creationId xmlns:a16="http://schemas.microsoft.com/office/drawing/2014/main" id="{4BBB2F0D-2C97-8E40-8749-5306C03C4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049" y="1985861"/>
            <a:ext cx="5166125" cy="2367601"/>
          </a:xfrm>
          <a:prstGeom prst="rect">
            <a:avLst/>
          </a:prstGeom>
        </p:spPr>
      </p:pic>
      <p:pic>
        <p:nvPicPr>
          <p:cNvPr id="14" name="图片 13" descr="图表, 散点图&#10;&#10;描述已自动生成">
            <a:extLst>
              <a:ext uri="{FF2B5EF4-FFF2-40B4-BE49-F238E27FC236}">
                <a16:creationId xmlns:a16="http://schemas.microsoft.com/office/drawing/2014/main" id="{1673B5CE-34C8-6841-9AE9-7222305B0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398" y="1985861"/>
            <a:ext cx="5257402" cy="2375604"/>
          </a:xfrm>
          <a:prstGeom prst="rect">
            <a:avLst/>
          </a:prstGeom>
        </p:spPr>
      </p:pic>
      <p:pic>
        <p:nvPicPr>
          <p:cNvPr id="16" name="图片 15" descr="图表, 散点图&#10;&#10;描述已自动生成">
            <a:extLst>
              <a:ext uri="{FF2B5EF4-FFF2-40B4-BE49-F238E27FC236}">
                <a16:creationId xmlns:a16="http://schemas.microsoft.com/office/drawing/2014/main" id="{C3B9CB49-975B-604B-8611-DBBBDA537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049" y="4353462"/>
            <a:ext cx="5166125" cy="2368013"/>
          </a:xfrm>
          <a:prstGeom prst="rect">
            <a:avLst/>
          </a:prstGeom>
        </p:spPr>
      </p:pic>
      <p:pic>
        <p:nvPicPr>
          <p:cNvPr id="18" name="图片 17" descr="图表, 散点图&#10;&#10;描述已自动生成">
            <a:extLst>
              <a:ext uri="{FF2B5EF4-FFF2-40B4-BE49-F238E27FC236}">
                <a16:creationId xmlns:a16="http://schemas.microsoft.com/office/drawing/2014/main" id="{74D20953-EEF5-EE44-8FD4-D84CB8893E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397" y="4333570"/>
            <a:ext cx="5257403" cy="2387905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6F9502-8A40-4369-3513-268002C3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altLang="zh-CN" noProof="0" smtClean="0"/>
              <a:t>9</a:t>
            </a:fld>
            <a:endParaRPr lang="zh-CN" altLang="en-US" noProof="0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B1AB72A-9553-F215-FCA6-9EC7B3D34FA4}"/>
              </a:ext>
            </a:extLst>
          </p:cNvPr>
          <p:cNvSpPr txBox="1">
            <a:spLocks/>
          </p:cNvSpPr>
          <p:nvPr/>
        </p:nvSpPr>
        <p:spPr>
          <a:xfrm>
            <a:off x="403049" y="368126"/>
            <a:ext cx="10353762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r>
              <a:rPr lang="zh-CN" altLang="en-US" sz="4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(cont’d)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478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71af3243-3dd4-4a8d-8c0d-dd76da1f02a5"/>
    <ds:schemaRef ds:uri="http://purl.org/dc/dcmitype/"/>
    <ds:schemaRef ds:uri="http://schemas.microsoft.com/office/infopath/2007/PartnerControls"/>
    <ds:schemaRef ds:uri="http://purl.org/dc/elements/1.1/"/>
    <ds:schemaRef ds:uri="16c05727-aa75-4e4a-9b5f-8a80a1165891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2213</TotalTime>
  <Words>621</Words>
  <Application>Microsoft Macintosh PowerPoint</Application>
  <PresentationFormat>宽屏</PresentationFormat>
  <Paragraphs>124</Paragraphs>
  <Slides>15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等线</vt:lpstr>
      <vt:lpstr>等线 Light</vt:lpstr>
      <vt:lpstr>Microsoft YaHei UI</vt:lpstr>
      <vt:lpstr>Arial</vt:lpstr>
      <vt:lpstr>Office 主题​​</vt:lpstr>
      <vt:lpstr>MATH 5473  Project 2</vt:lpstr>
      <vt:lpstr>Motivation</vt:lpstr>
      <vt:lpstr>Dataset and Methods</vt:lpstr>
      <vt:lpstr>Feature Extraction</vt:lpstr>
      <vt:lpstr>Dimensionality Reduction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标题 Lorem Ipsum</dc:title>
  <dc:creator>Mengxuan LI</dc:creator>
  <cp:lastModifiedBy>Haobo Li</cp:lastModifiedBy>
  <cp:revision>201</cp:revision>
  <dcterms:created xsi:type="dcterms:W3CDTF">2022-10-18T15:17:59Z</dcterms:created>
  <dcterms:modified xsi:type="dcterms:W3CDTF">2023-05-18T13:03:48Z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